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9" r:id="rId4"/>
    <p:sldId id="260" r:id="rId5"/>
    <p:sldId id="261" r:id="rId6"/>
    <p:sldId id="26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7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6BDCDB7-8305-C848-B251-BEE0B0A82EBE}" type="datetimeFigureOut">
              <a:rPr lang="en-US" smtClean="0"/>
              <a:t>14‏/9‏/15</a:t>
            </a:fld>
            <a:endParaRPr lang="en-US"/>
          </a:p>
        </p:txBody>
      </p:sp>
      <p:sp>
        <p:nvSpPr>
          <p:cNvPr id="8" name="Slide Number Placeholder 7"/>
          <p:cNvSpPr>
            <a:spLocks noGrp="1"/>
          </p:cNvSpPr>
          <p:nvPr>
            <p:ph type="sldNum" sz="quarter" idx="11"/>
          </p:nvPr>
        </p:nvSpPr>
        <p:spPr/>
        <p:txBody>
          <a:bodyPr/>
          <a:lstStyle/>
          <a:p>
            <a:fld id="{0D6CE647-DD81-184E-A6B0-95029900F57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DCDB7-8305-C848-B251-BEE0B0A82EBE}" type="datetimeFigureOut">
              <a:rPr lang="en-US" smtClean="0"/>
              <a:t>14‏/9‏/15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E647-DD81-184E-A6B0-95029900F5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DCDB7-8305-C848-B251-BEE0B0A82EBE}" type="datetimeFigureOut">
              <a:rPr lang="en-US" smtClean="0"/>
              <a:t>14‏/9‏/15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E647-DD81-184E-A6B0-95029900F57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6BDCDB7-8305-C848-B251-BEE0B0A82EBE}" type="datetimeFigureOut">
              <a:rPr lang="en-US" smtClean="0"/>
              <a:t>14‏/9‏/15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E647-DD81-184E-A6B0-95029900F57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BDCDB7-8305-C848-B251-BEE0B0A82EBE}" type="datetimeFigureOut">
              <a:rPr lang="en-US" smtClean="0"/>
              <a:t>14‏/9‏/15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E647-DD81-184E-A6B0-95029900F57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6BDCDB7-8305-C848-B251-BEE0B0A82EBE}" type="datetimeFigureOut">
              <a:rPr lang="en-US" smtClean="0"/>
              <a:t>14‏/9‏/15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CE647-DD81-184E-A6B0-95029900F57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6BDCDB7-8305-C848-B251-BEE0B0A82EBE}" type="datetimeFigureOut">
              <a:rPr lang="en-US" smtClean="0"/>
              <a:t>14‏/9‏/15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CE647-DD81-184E-A6B0-95029900F57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BDCDB7-8305-C848-B251-BEE0B0A82EBE}" type="datetimeFigureOut">
              <a:rPr lang="en-US" smtClean="0"/>
              <a:t>14‏/9‏/15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CE647-DD81-184E-A6B0-95029900F5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DCDB7-8305-C848-B251-BEE0B0A82EBE}" type="datetimeFigureOut">
              <a:rPr lang="en-US" smtClean="0"/>
              <a:t>14‏/9‏/15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CE647-DD81-184E-A6B0-95029900F5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DCDB7-8305-C848-B251-BEE0B0A82EBE}" type="datetimeFigureOut">
              <a:rPr lang="en-US" smtClean="0"/>
              <a:t>14‏/9‏/15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CE647-DD81-184E-A6B0-95029900F57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DCDB7-8305-C848-B251-BEE0B0A82EBE}" type="datetimeFigureOut">
              <a:rPr lang="en-US" smtClean="0"/>
              <a:t>14‏/9‏/15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CE647-DD81-184E-A6B0-95029900F57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6BDCDB7-8305-C848-B251-BEE0B0A82EBE}" type="datetimeFigureOut">
              <a:rPr lang="en-US" smtClean="0"/>
              <a:t>14‏/9‏/15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D6CE647-DD81-184E-A6B0-95029900F57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abycentre.co.uk/a1050148/your-childs-walking-timeline" TargetMode="Externa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53337"/>
            <a:ext cx="5576047" cy="1000686"/>
          </a:xfrm>
        </p:spPr>
        <p:txBody>
          <a:bodyPr/>
          <a:lstStyle/>
          <a:p>
            <a:r>
              <a:rPr lang="en-US" sz="6600" b="1" dirty="0" smtClean="0">
                <a:solidFill>
                  <a:schemeClr val="bg1">
                    <a:lumMod val="50000"/>
                  </a:schemeClr>
                </a:solidFill>
              </a:rPr>
              <a:t>Stages of Development</a:t>
            </a:r>
            <a:endParaRPr lang="en-US" sz="6600" b="1" dirty="0">
              <a:solidFill>
                <a:schemeClr val="bg1">
                  <a:lumMod val="50000"/>
                </a:schemeClr>
              </a:solidFill>
            </a:endParaRPr>
          </a:p>
        </p:txBody>
      </p:sp>
      <p:sp>
        <p:nvSpPr>
          <p:cNvPr id="3" name="Subtitle 2"/>
          <p:cNvSpPr>
            <a:spLocks noGrp="1"/>
          </p:cNvSpPr>
          <p:nvPr>
            <p:ph type="subTitle" idx="1"/>
          </p:nvPr>
        </p:nvSpPr>
        <p:spPr>
          <a:xfrm>
            <a:off x="1102659" y="5236883"/>
            <a:ext cx="6400800" cy="1219200"/>
          </a:xfrm>
        </p:spPr>
        <p:txBody>
          <a:bodyPr>
            <a:normAutofit fontScale="92500" lnSpcReduction="10000"/>
          </a:bodyPr>
          <a:lstStyle/>
          <a:p>
            <a:r>
              <a:rPr lang="en-US" dirty="0" err="1" smtClean="0">
                <a:solidFill>
                  <a:schemeClr val="tx1">
                    <a:lumMod val="75000"/>
                    <a:lumOff val="25000"/>
                  </a:schemeClr>
                </a:solidFill>
              </a:rPr>
              <a:t>Amal</a:t>
            </a:r>
            <a:r>
              <a:rPr lang="en-US" dirty="0" smtClean="0">
                <a:solidFill>
                  <a:schemeClr val="tx1">
                    <a:lumMod val="75000"/>
                    <a:lumOff val="25000"/>
                  </a:schemeClr>
                </a:solidFill>
              </a:rPr>
              <a:t> </a:t>
            </a:r>
            <a:r>
              <a:rPr lang="en-US" dirty="0" err="1" smtClean="0">
                <a:solidFill>
                  <a:schemeClr val="tx1">
                    <a:lumMod val="75000"/>
                    <a:lumOff val="25000"/>
                  </a:schemeClr>
                </a:solidFill>
              </a:rPr>
              <a:t>Yousif</a:t>
            </a:r>
            <a:endParaRPr lang="en-US" dirty="0" smtClean="0">
              <a:solidFill>
                <a:schemeClr val="tx1">
                  <a:lumMod val="75000"/>
                  <a:lumOff val="25000"/>
                </a:schemeClr>
              </a:solidFill>
            </a:endParaRPr>
          </a:p>
          <a:p>
            <a:r>
              <a:rPr lang="en-US" dirty="0" err="1" smtClean="0">
                <a:solidFill>
                  <a:schemeClr val="tx1">
                    <a:lumMod val="75000"/>
                    <a:lumOff val="25000"/>
                  </a:schemeClr>
                </a:solidFill>
              </a:rPr>
              <a:t>Noura</a:t>
            </a:r>
            <a:r>
              <a:rPr lang="en-US" dirty="0" smtClean="0">
                <a:solidFill>
                  <a:schemeClr val="tx1">
                    <a:lumMod val="75000"/>
                    <a:lumOff val="25000"/>
                  </a:schemeClr>
                </a:solidFill>
              </a:rPr>
              <a:t> Ibrahim </a:t>
            </a:r>
          </a:p>
          <a:p>
            <a:r>
              <a:rPr lang="en-US" dirty="0" smtClean="0">
                <a:solidFill>
                  <a:schemeClr val="tx1">
                    <a:lumMod val="75000"/>
                    <a:lumOff val="25000"/>
                  </a:schemeClr>
                </a:solidFill>
              </a:rPr>
              <a:t>Nada Khalil</a:t>
            </a:r>
            <a:endParaRPr lang="en-US" dirty="0">
              <a:solidFill>
                <a:schemeClr val="tx1">
                  <a:lumMod val="75000"/>
                  <a:lumOff val="25000"/>
                </a:schemeClr>
              </a:solidFill>
            </a:endParaRPr>
          </a:p>
        </p:txBody>
      </p:sp>
      <p:pic>
        <p:nvPicPr>
          <p:cNvPr id="4" name="Picture 3"/>
          <p:cNvPicPr>
            <a:picLocks noChangeAspect="1"/>
          </p:cNvPicPr>
          <p:nvPr/>
        </p:nvPicPr>
        <p:blipFill>
          <a:blip r:embed="rId2"/>
          <a:stretch>
            <a:fillRect/>
          </a:stretch>
        </p:blipFill>
        <p:spPr>
          <a:xfrm>
            <a:off x="1656978" y="91142"/>
            <a:ext cx="4722904" cy="948456"/>
          </a:xfrm>
          <a:prstGeom prst="rect">
            <a:avLst/>
          </a:prstGeom>
        </p:spPr>
      </p:pic>
      <p:pic>
        <p:nvPicPr>
          <p:cNvPr id="5" name="Picture 4"/>
          <p:cNvPicPr>
            <a:picLocks noChangeAspect="1"/>
          </p:cNvPicPr>
          <p:nvPr/>
        </p:nvPicPr>
        <p:blipFill>
          <a:blip r:embed="rId3">
            <a:alphaModFix amt="22000"/>
          </a:blip>
          <a:stretch>
            <a:fillRect/>
          </a:stretch>
        </p:blipFill>
        <p:spPr>
          <a:xfrm>
            <a:off x="0" y="791883"/>
            <a:ext cx="9329152" cy="6066118"/>
          </a:xfrm>
          <a:prstGeom prst="rect">
            <a:avLst/>
          </a:prstGeom>
          <a:ln>
            <a:noFill/>
          </a:ln>
          <a:effectLst>
            <a:softEdge rad="112500"/>
          </a:effectLst>
        </p:spPr>
      </p:pic>
    </p:spTree>
    <p:extLst>
      <p:ext uri="{BB962C8B-B14F-4D97-AF65-F5344CB8AC3E}">
        <p14:creationId xmlns:p14="http://schemas.microsoft.com/office/powerpoint/2010/main" val="298646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5646" y="1353019"/>
            <a:ext cx="5244353" cy="830997"/>
          </a:xfrm>
          <a:prstGeom prst="rect">
            <a:avLst/>
          </a:prstGeom>
        </p:spPr>
        <p:txBody>
          <a:bodyPr wrap="square">
            <a:spAutoFit/>
          </a:bodyPr>
          <a:lstStyle/>
          <a:p>
            <a:r>
              <a:rPr lang="en-US" sz="2400" b="1" dirty="0">
                <a:solidFill>
                  <a:srgbClr val="2B3949"/>
                </a:solidFill>
                <a:latin typeface="Arial"/>
                <a:cs typeface="Arial"/>
              </a:rPr>
              <a:t>What can my baby do this month?</a:t>
            </a:r>
          </a:p>
          <a:p>
            <a:r>
              <a:rPr lang="en-US" sz="2400" b="1" dirty="0">
                <a:solidFill>
                  <a:srgbClr val="2B3949"/>
                </a:solidFill>
                <a:latin typeface="Arial"/>
                <a:cs typeface="Arial"/>
              </a:rPr>
              <a:t>Your baby may soon </a:t>
            </a:r>
            <a:r>
              <a:rPr lang="en-US" sz="2400" b="1" dirty="0" smtClean="0">
                <a:solidFill>
                  <a:srgbClr val="2B3949"/>
                </a:solidFill>
                <a:latin typeface="Arial"/>
                <a:cs typeface="Arial"/>
              </a:rPr>
              <a:t>be</a:t>
            </a:r>
            <a:endParaRPr lang="en-US" sz="2400" b="1" dirty="0">
              <a:solidFill>
                <a:srgbClr val="000000"/>
              </a:solidFill>
              <a:latin typeface="Arial"/>
              <a:cs typeface="Arial"/>
            </a:endParaRPr>
          </a:p>
        </p:txBody>
      </p:sp>
      <p:sp>
        <p:nvSpPr>
          <p:cNvPr id="5" name="TextBox 4"/>
          <p:cNvSpPr txBox="1"/>
          <p:nvPr/>
        </p:nvSpPr>
        <p:spPr>
          <a:xfrm>
            <a:off x="1374588" y="2554941"/>
            <a:ext cx="2360706" cy="3693319"/>
          </a:xfrm>
          <a:prstGeom prst="rect">
            <a:avLst/>
          </a:prstGeom>
          <a:noFill/>
        </p:spPr>
        <p:txBody>
          <a:bodyPr wrap="square" rtlCol="0">
            <a:spAutoFit/>
          </a:bodyPr>
          <a:lstStyle/>
          <a:p>
            <a:pPr marL="285750" indent="-285750">
              <a:buFontTx/>
              <a:buChar char="-"/>
            </a:pPr>
            <a:r>
              <a:rPr lang="en-US" dirty="0" smtClean="0"/>
              <a:t>Walking </a:t>
            </a:r>
          </a:p>
          <a:p>
            <a:endParaRPr lang="en-US" dirty="0" smtClean="0"/>
          </a:p>
          <a:p>
            <a:pPr marL="285750" indent="-285750">
              <a:buFontTx/>
              <a:buChar char="-"/>
            </a:pPr>
            <a:r>
              <a:rPr lang="en-US" dirty="0" smtClean="0"/>
              <a:t>You may be able to </a:t>
            </a:r>
            <a:r>
              <a:rPr lang="en-US" dirty="0" err="1" smtClean="0"/>
              <a:t>persude</a:t>
            </a:r>
            <a:r>
              <a:rPr lang="en-US" dirty="0" smtClean="0"/>
              <a:t> him to help tidy up his toys</a:t>
            </a:r>
          </a:p>
          <a:p>
            <a:pPr marL="285750" indent="-285750">
              <a:buFontTx/>
              <a:buChar char="-"/>
            </a:pPr>
            <a:r>
              <a:rPr lang="en-US" dirty="0" smtClean="0"/>
              <a:t>He will be </a:t>
            </a:r>
            <a:r>
              <a:rPr lang="en-US" dirty="0" err="1" smtClean="0"/>
              <a:t>mors</a:t>
            </a:r>
            <a:r>
              <a:rPr lang="en-US" dirty="0" smtClean="0"/>
              <a:t> </a:t>
            </a:r>
            <a:r>
              <a:rPr lang="en-US" dirty="0" err="1" smtClean="0"/>
              <a:t>comminicated</a:t>
            </a:r>
            <a:endParaRPr lang="en-US" dirty="0" smtClean="0"/>
          </a:p>
          <a:p>
            <a:pPr marL="285750" indent="-285750">
              <a:buFontTx/>
              <a:buChar char="-"/>
            </a:pPr>
            <a:r>
              <a:rPr lang="en-US" dirty="0" smtClean="0"/>
              <a:t>You can teach him manners, such as saying please and thank you.</a:t>
            </a:r>
          </a:p>
          <a:p>
            <a:pPr marL="285750" indent="-285750">
              <a:buFontTx/>
              <a:buChar char="-"/>
            </a:pPr>
            <a:endParaRPr lang="en-US" dirty="0"/>
          </a:p>
        </p:txBody>
      </p:sp>
      <p:sp>
        <p:nvSpPr>
          <p:cNvPr id="6" name="TextBox 5"/>
          <p:cNvSpPr txBox="1"/>
          <p:nvPr/>
        </p:nvSpPr>
        <p:spPr>
          <a:xfrm>
            <a:off x="2540000" y="218746"/>
            <a:ext cx="3810000" cy="646331"/>
          </a:xfrm>
          <a:prstGeom prst="rect">
            <a:avLst/>
          </a:prstGeom>
          <a:noFill/>
        </p:spPr>
        <p:txBody>
          <a:bodyPr wrap="square" rtlCol="0">
            <a:spAutoFit/>
          </a:bodyPr>
          <a:lstStyle/>
          <a:p>
            <a:pPr algn="ctr"/>
            <a:r>
              <a:rPr lang="en-US" sz="3600" b="1" dirty="0" smtClean="0">
                <a:solidFill>
                  <a:srgbClr val="595959"/>
                </a:solidFill>
              </a:rPr>
              <a:t>12 MONTHS</a:t>
            </a:r>
            <a:endParaRPr lang="en-US" sz="3600" b="1" dirty="0">
              <a:solidFill>
                <a:srgbClr val="595959"/>
              </a:solidFill>
            </a:endParaRPr>
          </a:p>
        </p:txBody>
      </p:sp>
      <p:pic>
        <p:nvPicPr>
          <p:cNvPr id="7" name="Picture 6"/>
          <p:cNvPicPr>
            <a:picLocks noChangeAspect="1"/>
          </p:cNvPicPr>
          <p:nvPr/>
        </p:nvPicPr>
        <p:blipFill>
          <a:blip r:embed="rId2"/>
          <a:stretch>
            <a:fillRect/>
          </a:stretch>
        </p:blipFill>
        <p:spPr>
          <a:xfrm>
            <a:off x="4840940" y="2184016"/>
            <a:ext cx="3556000" cy="3924300"/>
          </a:xfrm>
          <a:prstGeom prst="rect">
            <a:avLst/>
          </a:prstGeom>
        </p:spPr>
      </p:pic>
    </p:spTree>
    <p:extLst>
      <p:ext uri="{BB962C8B-B14F-4D97-AF65-F5344CB8AC3E}">
        <p14:creationId xmlns:p14="http://schemas.microsoft.com/office/powerpoint/2010/main" val="164094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823" y="1124205"/>
            <a:ext cx="7948706" cy="5232202"/>
          </a:xfrm>
          <a:prstGeom prst="rect">
            <a:avLst/>
          </a:prstGeom>
        </p:spPr>
        <p:txBody>
          <a:bodyPr wrap="square">
            <a:spAutoFit/>
          </a:bodyPr>
          <a:lstStyle/>
          <a:p>
            <a:r>
              <a:rPr lang="en-US" sz="2800" b="1" dirty="0"/>
              <a:t>What sort of activities will </a:t>
            </a:r>
            <a:r>
              <a:rPr lang="en-US" sz="2800" b="1" dirty="0" smtClean="0"/>
              <a:t>the </a:t>
            </a:r>
            <a:r>
              <a:rPr lang="en-US" sz="2800" b="1" dirty="0"/>
              <a:t>baby enjoy?</a:t>
            </a:r>
          </a:p>
          <a:p>
            <a:r>
              <a:rPr lang="en-US" dirty="0"/>
              <a:t>The way your baby plays may be changing as he nears his first year. Now that he has perfected the art of picking up and manipulating small objects with his hands, he may be interested in more energetic play to strengthen his arms and legs. Your baby will still be entertained by quieter activities for a few minutes, but his </a:t>
            </a:r>
            <a:r>
              <a:rPr lang="en-US" dirty="0" err="1"/>
              <a:t>favourite</a:t>
            </a:r>
            <a:r>
              <a:rPr lang="en-US" dirty="0"/>
              <a:t> games may now be noisier than before.</a:t>
            </a:r>
          </a:p>
          <a:p>
            <a:endParaRPr lang="en-US" dirty="0"/>
          </a:p>
          <a:p>
            <a:r>
              <a:rPr lang="en-US" dirty="0"/>
              <a:t>Your baby probably thinks it's fun to push, throw, and knock everything down. He'll give you a toy as well as take one, and he may like games where he can put blocks in containers and dump them out. This also works with pots and pans. He can put little ones inside bigger ones, and get a thrill out of the loud sounds they make when banged together.</a:t>
            </a:r>
          </a:p>
          <a:p>
            <a:endParaRPr lang="en-US" dirty="0"/>
          </a:p>
          <a:p>
            <a:r>
              <a:rPr lang="en-US" dirty="0"/>
              <a:t>You could fill one of your kitchen cupboards with plastic storage containers and lightweight saucepans for your baby to play with. He will love the freedom of opening the cupboard and playing with the contents stored inside. </a:t>
            </a:r>
          </a:p>
          <a:p>
            <a:endParaRPr lang="en-US" dirty="0"/>
          </a:p>
        </p:txBody>
      </p:sp>
      <p:sp>
        <p:nvSpPr>
          <p:cNvPr id="5" name="TextBox 4"/>
          <p:cNvSpPr txBox="1"/>
          <p:nvPr/>
        </p:nvSpPr>
        <p:spPr>
          <a:xfrm>
            <a:off x="2540000" y="218746"/>
            <a:ext cx="3810000" cy="646331"/>
          </a:xfrm>
          <a:prstGeom prst="rect">
            <a:avLst/>
          </a:prstGeom>
          <a:noFill/>
        </p:spPr>
        <p:txBody>
          <a:bodyPr wrap="square" rtlCol="0">
            <a:spAutoFit/>
          </a:bodyPr>
          <a:lstStyle/>
          <a:p>
            <a:pPr algn="ctr"/>
            <a:r>
              <a:rPr lang="en-US" sz="3600" b="1" dirty="0" smtClean="0">
                <a:solidFill>
                  <a:srgbClr val="595959"/>
                </a:solidFill>
              </a:rPr>
              <a:t>12 MONTHS</a:t>
            </a:r>
            <a:endParaRPr lang="en-US" sz="3600" b="1" dirty="0">
              <a:solidFill>
                <a:srgbClr val="595959"/>
              </a:solidFill>
            </a:endParaRPr>
          </a:p>
        </p:txBody>
      </p:sp>
    </p:spTree>
    <p:extLst>
      <p:ext uri="{BB962C8B-B14F-4D97-AF65-F5344CB8AC3E}">
        <p14:creationId xmlns:p14="http://schemas.microsoft.com/office/powerpoint/2010/main" val="141638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00" y="218746"/>
            <a:ext cx="3810000" cy="646331"/>
          </a:xfrm>
          <a:prstGeom prst="rect">
            <a:avLst/>
          </a:prstGeom>
          <a:noFill/>
        </p:spPr>
        <p:txBody>
          <a:bodyPr wrap="square" rtlCol="0">
            <a:spAutoFit/>
          </a:bodyPr>
          <a:lstStyle/>
          <a:p>
            <a:pPr algn="ctr"/>
            <a:r>
              <a:rPr lang="en-US" sz="3600" b="1" dirty="0" smtClean="0">
                <a:solidFill>
                  <a:srgbClr val="595959"/>
                </a:solidFill>
              </a:rPr>
              <a:t>15 MONTHS</a:t>
            </a:r>
            <a:endParaRPr lang="en-US" sz="3600" b="1" dirty="0">
              <a:solidFill>
                <a:srgbClr val="595959"/>
              </a:solidFill>
            </a:endParaRPr>
          </a:p>
        </p:txBody>
      </p:sp>
      <p:sp>
        <p:nvSpPr>
          <p:cNvPr id="7" name="Rectangle 6"/>
          <p:cNvSpPr/>
          <p:nvPr/>
        </p:nvSpPr>
        <p:spPr>
          <a:xfrm>
            <a:off x="1284941" y="1419331"/>
            <a:ext cx="4572000" cy="830997"/>
          </a:xfrm>
          <a:prstGeom prst="rect">
            <a:avLst/>
          </a:prstGeom>
        </p:spPr>
        <p:txBody>
          <a:bodyPr>
            <a:spAutoFit/>
          </a:bodyPr>
          <a:lstStyle/>
          <a:p>
            <a:r>
              <a:rPr lang="en-US" sz="2400" dirty="0"/>
              <a:t>By now your toddler may be pretty good </a:t>
            </a:r>
            <a:r>
              <a:rPr lang="en-US" sz="2400" dirty="0" smtClean="0"/>
              <a:t>at</a:t>
            </a:r>
            <a:endParaRPr lang="en-US" sz="2400" dirty="0">
              <a:hlinkClick r:id="rId2"/>
            </a:endParaRPr>
          </a:p>
        </p:txBody>
      </p:sp>
      <p:sp>
        <p:nvSpPr>
          <p:cNvPr id="9" name="TextBox 8"/>
          <p:cNvSpPr txBox="1"/>
          <p:nvPr/>
        </p:nvSpPr>
        <p:spPr>
          <a:xfrm>
            <a:off x="1449294" y="2548732"/>
            <a:ext cx="3287058" cy="1754327"/>
          </a:xfrm>
          <a:prstGeom prst="rect">
            <a:avLst/>
          </a:prstGeom>
          <a:noFill/>
        </p:spPr>
        <p:txBody>
          <a:bodyPr wrap="square" rtlCol="0">
            <a:spAutoFit/>
          </a:bodyPr>
          <a:lstStyle/>
          <a:p>
            <a:pPr marL="285750" indent="-285750">
              <a:buFontTx/>
              <a:buChar char="-"/>
            </a:pPr>
            <a:r>
              <a:rPr lang="en-US" dirty="0" smtClean="0"/>
              <a:t>He may be pretty good at walking</a:t>
            </a:r>
          </a:p>
          <a:p>
            <a:pPr marL="285750" indent="-285750">
              <a:buFontTx/>
              <a:buChar char="-"/>
            </a:pPr>
            <a:r>
              <a:rPr lang="en-US" dirty="0" smtClean="0"/>
              <a:t>Like to push and pull toys</a:t>
            </a:r>
          </a:p>
          <a:p>
            <a:pPr marL="285750" indent="-285750">
              <a:buFontTx/>
              <a:buChar char="-"/>
            </a:pPr>
            <a:r>
              <a:rPr lang="en-US" dirty="0" smtClean="0"/>
              <a:t>Confident enough on her feet to stoop to pick up her toys</a:t>
            </a:r>
            <a:endParaRPr lang="en-US" dirty="0"/>
          </a:p>
        </p:txBody>
      </p:sp>
      <p:pic>
        <p:nvPicPr>
          <p:cNvPr id="10" name="Picture 9"/>
          <p:cNvPicPr>
            <a:picLocks noChangeAspect="1"/>
          </p:cNvPicPr>
          <p:nvPr/>
        </p:nvPicPr>
        <p:blipFill>
          <a:blip r:embed="rId3"/>
          <a:stretch>
            <a:fillRect/>
          </a:stretch>
        </p:blipFill>
        <p:spPr>
          <a:xfrm>
            <a:off x="5009830" y="2250328"/>
            <a:ext cx="2680339" cy="37950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16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0000" y="218746"/>
            <a:ext cx="3810000" cy="646331"/>
          </a:xfrm>
          <a:prstGeom prst="rect">
            <a:avLst/>
          </a:prstGeom>
          <a:noFill/>
        </p:spPr>
        <p:txBody>
          <a:bodyPr wrap="square" rtlCol="0">
            <a:spAutoFit/>
          </a:bodyPr>
          <a:lstStyle/>
          <a:p>
            <a:pPr algn="ctr"/>
            <a:r>
              <a:rPr lang="en-US" sz="3600" b="1" dirty="0" smtClean="0">
                <a:solidFill>
                  <a:srgbClr val="595959"/>
                </a:solidFill>
              </a:rPr>
              <a:t>15 MONTHS</a:t>
            </a:r>
            <a:endParaRPr lang="en-US" sz="3600" b="1" dirty="0">
              <a:solidFill>
                <a:srgbClr val="595959"/>
              </a:solidFill>
            </a:endParaRPr>
          </a:p>
        </p:txBody>
      </p:sp>
      <p:sp>
        <p:nvSpPr>
          <p:cNvPr id="5" name="Rectangle 4"/>
          <p:cNvSpPr/>
          <p:nvPr/>
        </p:nvSpPr>
        <p:spPr>
          <a:xfrm>
            <a:off x="1291146" y="1346805"/>
            <a:ext cx="5898370" cy="461665"/>
          </a:xfrm>
          <a:prstGeom prst="rect">
            <a:avLst/>
          </a:prstGeom>
        </p:spPr>
        <p:txBody>
          <a:bodyPr wrap="none">
            <a:spAutoFit/>
          </a:bodyPr>
          <a:lstStyle/>
          <a:p>
            <a:r>
              <a:rPr lang="en-US" sz="2400" dirty="0"/>
              <a:t>What will my toddler enjoy playing with?</a:t>
            </a:r>
          </a:p>
        </p:txBody>
      </p:sp>
      <p:sp>
        <p:nvSpPr>
          <p:cNvPr id="6" name="TextBox 5"/>
          <p:cNvSpPr txBox="1"/>
          <p:nvPr/>
        </p:nvSpPr>
        <p:spPr>
          <a:xfrm>
            <a:off x="1568824" y="2360706"/>
            <a:ext cx="4192266" cy="1200329"/>
          </a:xfrm>
          <a:prstGeom prst="rect">
            <a:avLst/>
          </a:prstGeom>
          <a:noFill/>
        </p:spPr>
        <p:txBody>
          <a:bodyPr wrap="square" rtlCol="0">
            <a:spAutoFit/>
          </a:bodyPr>
          <a:lstStyle/>
          <a:p>
            <a:r>
              <a:rPr lang="en-US" dirty="0" smtClean="0"/>
              <a:t>- Your toddler will enjoy small and big toys.</a:t>
            </a:r>
          </a:p>
          <a:p>
            <a:endParaRPr lang="en-US" dirty="0"/>
          </a:p>
          <a:p>
            <a:r>
              <a:rPr lang="en-US" dirty="0" smtClean="0"/>
              <a:t> </a:t>
            </a:r>
            <a:endParaRPr lang="en-US" dirty="0"/>
          </a:p>
        </p:txBody>
      </p:sp>
      <p:sp>
        <p:nvSpPr>
          <p:cNvPr id="7" name="Rectangle 6"/>
          <p:cNvSpPr/>
          <p:nvPr/>
        </p:nvSpPr>
        <p:spPr>
          <a:xfrm>
            <a:off x="1568824" y="3561035"/>
            <a:ext cx="4572000" cy="1477328"/>
          </a:xfrm>
          <a:prstGeom prst="rect">
            <a:avLst/>
          </a:prstGeom>
        </p:spPr>
        <p:txBody>
          <a:bodyPr>
            <a:spAutoFit/>
          </a:bodyPr>
          <a:lstStyle/>
          <a:p>
            <a:pPr marL="285750" indent="-285750">
              <a:buFontTx/>
              <a:buChar char="-"/>
            </a:pPr>
            <a:r>
              <a:rPr lang="en-US" dirty="0" smtClean="0"/>
              <a:t>The </a:t>
            </a:r>
            <a:r>
              <a:rPr lang="en-US" dirty="0"/>
              <a:t>things you carry in your bag, such as keys, pencils, lipsticks and your phone, will all be fascinating to your toddler</a:t>
            </a:r>
          </a:p>
          <a:p>
            <a:pPr marL="285750" indent="-285750">
              <a:buFontTx/>
              <a:buChar char="-"/>
            </a:pPr>
            <a:endParaRPr lang="en-US" dirty="0"/>
          </a:p>
        </p:txBody>
      </p:sp>
    </p:spTree>
    <p:extLst>
      <p:ext uri="{BB962C8B-B14F-4D97-AF65-F5344CB8AC3E}">
        <p14:creationId xmlns:p14="http://schemas.microsoft.com/office/powerpoint/2010/main" val="287901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0672" y="1442690"/>
            <a:ext cx="6863177" cy="584776"/>
          </a:xfrm>
          <a:prstGeom prst="rect">
            <a:avLst/>
          </a:prstGeom>
        </p:spPr>
        <p:txBody>
          <a:bodyPr wrap="none">
            <a:spAutoFit/>
          </a:bodyPr>
          <a:lstStyle/>
          <a:p>
            <a:r>
              <a:rPr lang="en-US" sz="3200" dirty="0"/>
              <a:t>What can my toddler do this month?</a:t>
            </a:r>
          </a:p>
        </p:txBody>
      </p:sp>
      <p:sp>
        <p:nvSpPr>
          <p:cNvPr id="5" name="Rectangle 4"/>
          <p:cNvSpPr/>
          <p:nvPr/>
        </p:nvSpPr>
        <p:spPr>
          <a:xfrm>
            <a:off x="1013162" y="2899266"/>
            <a:ext cx="4572000" cy="923330"/>
          </a:xfrm>
          <a:prstGeom prst="rect">
            <a:avLst/>
          </a:prstGeom>
        </p:spPr>
        <p:txBody>
          <a:bodyPr>
            <a:spAutoFit/>
          </a:bodyPr>
          <a:lstStyle/>
          <a:p>
            <a:pPr marL="285750" indent="-285750">
              <a:buFontTx/>
              <a:buChar char="-"/>
            </a:pPr>
            <a:r>
              <a:rPr lang="en-US" dirty="0" smtClean="0"/>
              <a:t>Your </a:t>
            </a:r>
            <a:r>
              <a:rPr lang="en-US" dirty="0"/>
              <a:t>toddler may </a:t>
            </a:r>
            <a:r>
              <a:rPr lang="en-US" dirty="0" smtClean="0"/>
              <a:t>be walking now but he needs help to climb the stairs.</a:t>
            </a:r>
          </a:p>
          <a:p>
            <a:pPr marL="285750" indent="-285750">
              <a:buFontTx/>
              <a:buChar char="-"/>
            </a:pPr>
            <a:endParaRPr lang="en-US" dirty="0"/>
          </a:p>
        </p:txBody>
      </p:sp>
      <p:sp>
        <p:nvSpPr>
          <p:cNvPr id="6" name="Rectangle 5"/>
          <p:cNvSpPr/>
          <p:nvPr/>
        </p:nvSpPr>
        <p:spPr>
          <a:xfrm>
            <a:off x="1252221" y="4236663"/>
            <a:ext cx="4572000" cy="923330"/>
          </a:xfrm>
          <a:prstGeom prst="rect">
            <a:avLst/>
          </a:prstGeom>
        </p:spPr>
        <p:txBody>
          <a:bodyPr>
            <a:spAutoFit/>
          </a:bodyPr>
          <a:lstStyle/>
          <a:p>
            <a:r>
              <a:rPr lang="en-US" dirty="0" smtClean="0"/>
              <a:t>- He'll </a:t>
            </a:r>
            <a:r>
              <a:rPr lang="en-US" dirty="0"/>
              <a:t>love scrambling over the sofa and bouncing around on the cushions.</a:t>
            </a:r>
          </a:p>
          <a:p>
            <a:endParaRPr lang="en-US" dirty="0"/>
          </a:p>
        </p:txBody>
      </p:sp>
      <p:sp>
        <p:nvSpPr>
          <p:cNvPr id="8" name="TextBox 7"/>
          <p:cNvSpPr txBox="1"/>
          <p:nvPr/>
        </p:nvSpPr>
        <p:spPr>
          <a:xfrm>
            <a:off x="2540000" y="218746"/>
            <a:ext cx="3810000" cy="646331"/>
          </a:xfrm>
          <a:prstGeom prst="rect">
            <a:avLst/>
          </a:prstGeom>
          <a:noFill/>
        </p:spPr>
        <p:txBody>
          <a:bodyPr wrap="square" rtlCol="0">
            <a:spAutoFit/>
          </a:bodyPr>
          <a:lstStyle/>
          <a:p>
            <a:pPr algn="ctr"/>
            <a:r>
              <a:rPr lang="en-US" sz="3600" b="1" dirty="0" smtClean="0">
                <a:solidFill>
                  <a:srgbClr val="595959"/>
                </a:solidFill>
              </a:rPr>
              <a:t>18 MONTHS</a:t>
            </a:r>
            <a:endParaRPr lang="en-US" sz="3600" b="1" dirty="0">
              <a:solidFill>
                <a:srgbClr val="595959"/>
              </a:solidFill>
            </a:endParaRPr>
          </a:p>
        </p:txBody>
      </p:sp>
      <p:pic>
        <p:nvPicPr>
          <p:cNvPr id="9" name="Picture 8"/>
          <p:cNvPicPr>
            <a:picLocks noChangeAspect="1"/>
          </p:cNvPicPr>
          <p:nvPr/>
        </p:nvPicPr>
        <p:blipFill>
          <a:blip r:embed="rId2"/>
          <a:stretch>
            <a:fillRect/>
          </a:stretch>
        </p:blipFill>
        <p:spPr>
          <a:xfrm>
            <a:off x="5608423" y="2891738"/>
            <a:ext cx="3044496" cy="2268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4659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63</TotalTime>
  <Words>378</Words>
  <Application>Microsoft Macintosh PowerPoint</Application>
  <PresentationFormat>On-screen Show (4:3)</PresentationFormat>
  <Paragraphs>34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Executive</vt:lpstr>
      <vt:lpstr>Stages of Development</vt:lpstr>
      <vt:lpstr>PowerPoint Presentation</vt:lpstr>
      <vt:lpstr>PowerPoint Presentation</vt:lpstr>
      <vt:lpstr>PowerPoint Presentation</vt:lpstr>
      <vt:lpstr>PowerPoint Presentation</vt:lpstr>
      <vt:lpstr>PowerPoint Presentation</vt:lpstr>
    </vt:vector>
  </TitlesOfParts>
  <Company>laser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Stages of Development</dc:title>
  <dc:creator>Nada Bintouq</dc:creator>
  <cp:lastModifiedBy>Nada Bintouq</cp:lastModifiedBy>
  <cp:revision>6</cp:revision>
  <dcterms:created xsi:type="dcterms:W3CDTF">2015-09-14T05:36:50Z</dcterms:created>
  <dcterms:modified xsi:type="dcterms:W3CDTF">2015-09-14T06:40:42Z</dcterms:modified>
</cp:coreProperties>
</file>